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74" r:id="rId3"/>
    <p:sldId id="258" r:id="rId4"/>
    <p:sldId id="259" r:id="rId5"/>
    <p:sldId id="260" r:id="rId6"/>
    <p:sldId id="267" r:id="rId7"/>
    <p:sldId id="261" r:id="rId8"/>
    <p:sldId id="270" r:id="rId9"/>
    <p:sldId id="263" r:id="rId10"/>
    <p:sldId id="262" r:id="rId11"/>
    <p:sldId id="264" r:id="rId12"/>
    <p:sldId id="265" r:id="rId13"/>
    <p:sldId id="266" r:id="rId14"/>
    <p:sldId id="269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74722" autoAdjust="0"/>
  </p:normalViewPr>
  <p:slideViewPr>
    <p:cSldViewPr snapToGrid="0">
      <p:cViewPr varScale="1">
        <p:scale>
          <a:sx n="90" d="100"/>
          <a:sy n="90" d="100"/>
        </p:scale>
        <p:origin x="-2032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7153B-CE1E-4C89-A11B-F100AA6896EF}" type="datetimeFigureOut">
              <a:rPr lang="nb-NO" smtClean="0"/>
              <a:t>24/09/14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EE640-573B-4A0C-B652-E4FCB1AF305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62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Vi bygger en arkitektur som sikrer stadig mer produktiv utnyttelse av KOMTEK Forvaltning</a:t>
            </a:r>
          </a:p>
          <a:p>
            <a:r>
              <a:rPr lang="nb-NO" dirty="0" smtClean="0"/>
              <a:t>Integrering av feltløsninger og mobile innbyggerløsninger blir viktig…</a:t>
            </a:r>
          </a:p>
          <a:p>
            <a:r>
              <a:rPr lang="nb-NO" dirty="0" smtClean="0"/>
              <a:t>…Og kommer som perler på en snor</a:t>
            </a:r>
          </a:p>
          <a:p>
            <a:r>
              <a:rPr lang="nb-NO" dirty="0" smtClean="0"/>
              <a:t>Effektiv og sikker bruk av data, samt fremtidig utvikling krever tett integrasjon 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623E3-2381-4546-92C9-DACBBC97741C}" type="slidenum">
              <a:rPr lang="nb-NO" smtClean="0">
                <a:solidFill>
                  <a:prstClr val="black"/>
                </a:solidFill>
              </a:rPr>
              <a:pPr/>
              <a:t>5</a:t>
            </a:fld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515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mtClean="0"/>
              <a:t>Hva kan vi tilby</a:t>
            </a:r>
            <a:r>
              <a:rPr lang="nb-NO" baseline="0" smtClean="0"/>
              <a:t> til dere?</a:t>
            </a: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EE640-573B-4A0C-B652-E4FCB1AF305E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1705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mtClean="0"/>
              <a:t>Hva</a:t>
            </a:r>
            <a:r>
              <a:rPr lang="nb-NO" baseline="0" smtClean="0"/>
              <a:t> er dere interessert i?</a:t>
            </a:r>
          </a:p>
          <a:p>
            <a:endParaRPr lang="nb-NO" baseline="0" smtClean="0"/>
          </a:p>
          <a:p>
            <a:r>
              <a:rPr lang="nb-NO" baseline="0" smtClean="0"/>
              <a:t>Analyse av data?</a:t>
            </a:r>
          </a:p>
          <a:p>
            <a:r>
              <a:rPr lang="nb-NO" baseline="0" smtClean="0"/>
              <a:t>Lage pene kart? </a:t>
            </a:r>
          </a:p>
          <a:p>
            <a:r>
              <a:rPr lang="nb-NO" baseline="0" smtClean="0"/>
              <a:t>Bruke kartdata mer aktivt? </a:t>
            </a:r>
          </a:p>
          <a:p>
            <a:r>
              <a:rPr lang="nb-NO" baseline="0" smtClean="0"/>
              <a:t>Beslutningsstøtte med kartdata?</a:t>
            </a:r>
          </a:p>
          <a:p>
            <a:endParaRPr lang="nb-NO" baseline="0" smtClean="0"/>
          </a:p>
          <a:p>
            <a:r>
              <a:rPr lang="nb-NO" baseline="0" smtClean="0"/>
              <a:t>FME tilgjengelig på NTNU</a:t>
            </a:r>
          </a:p>
          <a:p>
            <a:r>
              <a:rPr lang="nb-NO" baseline="0" smtClean="0"/>
              <a:t>OpenSource tilgjengelig for alle</a:t>
            </a:r>
          </a:p>
          <a:p>
            <a:endParaRPr lang="nb-NO" baseline="0" smtClean="0"/>
          </a:p>
          <a:p>
            <a:r>
              <a:rPr lang="nb-NO" baseline="0" smtClean="0"/>
              <a:t>Vi har data. Kartverket frigir data – få bruker dette aktivt! </a:t>
            </a:r>
          </a:p>
          <a:p>
            <a:endParaRPr lang="nb-NO" baseline="0" smtClean="0"/>
          </a:p>
          <a:p>
            <a:r>
              <a:rPr lang="nb-NO" baseline="0" smtClean="0"/>
              <a:t>Ønsker å tilby gratis kurs til studenter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FBB53-F87F-42F3-B1EA-7B782AD1FDC0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6173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mtClean="0"/>
              <a:t>Spørsmål?</a:t>
            </a:r>
          </a:p>
          <a:p>
            <a:endParaRPr lang="nb-NO" smtClean="0"/>
          </a:p>
          <a:p>
            <a:r>
              <a:rPr lang="nb-NO" smtClean="0"/>
              <a:t>Vi er på utkikk etter flinke utviklere </a:t>
            </a:r>
          </a:p>
          <a:p>
            <a:r>
              <a:rPr lang="nb-NO" smtClean="0"/>
              <a:t>– deltid: gode betingelser!</a:t>
            </a: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EE640-573B-4A0C-B652-E4FCB1AF305E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8626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mtClean="0"/>
              <a:t>Datavarehus</a:t>
            </a:r>
            <a:endParaRPr lang="nb-NO"/>
          </a:p>
          <a:p>
            <a:r>
              <a:rPr lang="nb-NO" smtClean="0"/>
              <a:t>Tilrettelegging</a:t>
            </a:r>
            <a:r>
              <a:rPr lang="nb-NO" baseline="0" smtClean="0"/>
              <a:t> av data</a:t>
            </a:r>
          </a:p>
          <a:p>
            <a:r>
              <a:rPr lang="nb-NO" baseline="0" smtClean="0"/>
              <a:t>Tilgjengeliggjøring av data</a:t>
            </a:r>
          </a:p>
          <a:p>
            <a:r>
              <a:rPr lang="nb-NO" baseline="0" smtClean="0"/>
              <a:t>Tjenester (analyser, datauttrekk ++)</a:t>
            </a:r>
          </a:p>
          <a:p>
            <a:r>
              <a:rPr lang="nb-NO" baseline="0" smtClean="0"/>
              <a:t>Skreddersøm av programvare og løsninger</a:t>
            </a:r>
            <a:endParaRPr lang="nb-NO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BC648-F7EE-4541-9812-5899B935F115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9141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Liste</a:t>
            </a:r>
            <a:r>
              <a:rPr lang="en-US" dirty="0" smtClean="0"/>
              <a:t> </a:t>
            </a:r>
            <a:r>
              <a:rPr lang="en-US" dirty="0" err="1" smtClean="0"/>
              <a:t>opp</a:t>
            </a:r>
            <a:r>
              <a:rPr lang="en-US" dirty="0" smtClean="0"/>
              <a:t> mange rare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namn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FDBB6-7C30-4393-ACB1-40AE7E5EABCB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0876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mtClean="0"/>
              <a:t>FME-gutta</a:t>
            </a:r>
          </a:p>
          <a:p>
            <a:r>
              <a:rPr lang="nb-NO" smtClean="0"/>
              <a:t>Feirer lansering av ny versjon av FME</a:t>
            </a:r>
          </a:p>
          <a:p>
            <a:endParaRPr lang="nb-NO" smtClean="0"/>
          </a:p>
          <a:p>
            <a:r>
              <a:rPr lang="nb-NO" smtClean="0"/>
              <a:t>FME: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mtClean="0"/>
              <a:t>Programvare for å manipulere</a:t>
            </a:r>
            <a:r>
              <a:rPr lang="nb-NO" baseline="0" smtClean="0"/>
              <a:t> på geografiske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smtClean="0"/>
              <a:t>Til og fra koordinatsystemer og formater (300+)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smtClean="0"/>
              <a:t>Analyser på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smtClean="0"/>
              <a:t>Sammenslåing fra flere kilder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BC648-F7EE-4541-9812-5899B935F115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7923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BC648-F7EE-4541-9812-5899B935F115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21703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mtClean="0"/>
              <a:t>Eksempel</a:t>
            </a:r>
            <a:r>
              <a:rPr lang="nb-NO" baseline="0" smtClean="0"/>
              <a:t> på kunde: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smtClean="0"/>
              <a:t>Samler inn automatisk data over hvor muslingbestanden er god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smtClean="0"/>
              <a:t>Henter inn data og genererer et kart som hjelper i beslutningen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baseline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BC648-F7EE-4541-9812-5899B935F115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95821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mtClean="0"/>
              <a:t>Kobler sammen data fra SSB til grid</a:t>
            </a:r>
            <a:r>
              <a:rPr lang="nb-NO" baseline="0" smtClean="0"/>
              <a:t> og visualiserer i 3D</a:t>
            </a:r>
          </a:p>
          <a:p>
            <a:endParaRPr lang="nb-NO" smtClean="0"/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BC648-F7EE-4541-9812-5899B935F115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9849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mtClean="0"/>
              <a:t>Visualisere</a:t>
            </a:r>
            <a:r>
              <a:rPr lang="nb-NO" baseline="0" smtClean="0"/>
              <a:t> i «fremtiden» </a:t>
            </a:r>
          </a:p>
          <a:p>
            <a:r>
              <a:rPr lang="nb-NO" baseline="0" smtClean="0"/>
              <a:t>Ekstremt effektivt for beslutning</a:t>
            </a: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BC648-F7EE-4541-9812-5899B935F115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5958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mtClean="0"/>
              <a:t>Utvikles</a:t>
            </a:r>
            <a:r>
              <a:rPr lang="nb-NO" baseline="0" smtClean="0"/>
              <a:t> med takstbransje som pilotkunde. Tett samarbeid med kunde og utvikler hos kunde.</a:t>
            </a:r>
          </a:p>
          <a:p>
            <a:endParaRPr lang="nb-NO" smtClean="0"/>
          </a:p>
          <a:p>
            <a:r>
              <a:rPr lang="nb-NO" smtClean="0"/>
              <a:t>Ekstremt raskt. Utnytter indeksene bra. </a:t>
            </a:r>
          </a:p>
          <a:p>
            <a:endParaRPr lang="nb-NO" smtClean="0"/>
          </a:p>
          <a:p>
            <a:r>
              <a:rPr lang="nb-NO" smtClean="0"/>
              <a:t>Bruker geografien som avgrensning</a:t>
            </a:r>
            <a:r>
              <a:rPr lang="nb-NO" baseline="0" smtClean="0"/>
              <a:t> for datasettet.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BC648-F7EE-4541-9812-5899B935F115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635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634" y="2646338"/>
            <a:ext cx="6046732" cy="15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56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627784" y="2204864"/>
            <a:ext cx="3888000" cy="1144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nb-NO" sz="2000" i="1" cap="none">
                <a:solidFill>
                  <a:srgbClr val="F3F3F3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ctr" defTabSz="457200">
              <a:spcBef>
                <a:spcPct val="20000"/>
              </a:spcBef>
              <a:buFont typeface="Arial"/>
            </a:pPr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2628000" y="3324672"/>
            <a:ext cx="3888000" cy="7524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nb-NO" sz="1200">
                <a:solidFill>
                  <a:srgbClr val="C0C1BF"/>
                </a:solidFill>
                <a:latin typeface="Arial"/>
                <a:cs typeface="Arial"/>
              </a:defRPr>
            </a:lvl1pPr>
          </a:lstStyle>
          <a:p>
            <a:pPr marL="0" lvl="0" indent="0" algn="ctr" defTabSz="457200">
              <a:buFont typeface="Arial"/>
              <a:buNone/>
            </a:pPr>
            <a:r>
              <a:rPr lang="nb-NO" smtClean="0"/>
              <a:t>Klikk for å redigere undertittelstil i malen</a:t>
            </a:r>
            <a:endParaRPr lang="nb-NO"/>
          </a:p>
        </p:txBody>
      </p:sp>
      <p:cxnSp>
        <p:nvCxnSpPr>
          <p:cNvPr id="5" name="Rett linje 4"/>
          <p:cNvCxnSpPr/>
          <p:nvPr/>
        </p:nvCxnSpPr>
        <p:spPr>
          <a:xfrm>
            <a:off x="2483768" y="2204864"/>
            <a:ext cx="0" cy="1872208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>
            <a:off x="6660232" y="2204864"/>
            <a:ext cx="0" cy="1872208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12" name="Rett linje 11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58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v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872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Egendefinert oppset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670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440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, innhold med 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innhold 7"/>
          <p:cNvSpPr>
            <a:spLocks noGrp="1"/>
          </p:cNvSpPr>
          <p:nvPr>
            <p:ph sz="quarter" idx="13"/>
          </p:nvPr>
        </p:nvSpPr>
        <p:spPr>
          <a:xfrm>
            <a:off x="457200" y="1968000"/>
            <a:ext cx="8229600" cy="3960000"/>
          </a:xfrm>
        </p:spPr>
        <p:txBody>
          <a:bodyPr/>
          <a:lstStyle>
            <a:lvl1pPr marL="360000">
              <a:buClr>
                <a:srgbClr val="7DBA40"/>
              </a:buClr>
              <a:defRPr lang="nb-NO" sz="1400" kern="1200" dirty="0" smtClean="0">
                <a:solidFill>
                  <a:srgbClr val="161616"/>
                </a:solidFill>
                <a:latin typeface="Arial"/>
                <a:ea typeface="+mn-ea"/>
                <a:cs typeface="Arial"/>
              </a:defRPr>
            </a:lvl1pPr>
            <a:lvl2pPr marL="540000" indent="-285750">
              <a:buClr>
                <a:srgbClr val="7DBA40"/>
              </a:buClr>
              <a:buSzPct val="100000"/>
              <a:buFont typeface="Arial" pitchFamily="34" charset="0"/>
              <a:buChar char="−"/>
              <a:defRPr lang="nb-NO" sz="1300" kern="1200" dirty="0" smtClean="0">
                <a:solidFill>
                  <a:srgbClr val="161616"/>
                </a:solidFill>
                <a:latin typeface="Arial"/>
                <a:ea typeface="+mn-ea"/>
                <a:cs typeface="Arial"/>
              </a:defRPr>
            </a:lvl2pPr>
            <a:lvl3pPr marL="720000">
              <a:buClr>
                <a:srgbClr val="7DBA40"/>
              </a:buClr>
              <a:buSzPct val="70000"/>
              <a:defRPr lang="nb-NO" sz="1200" kern="1200" dirty="0" smtClean="0">
                <a:solidFill>
                  <a:srgbClr val="161616"/>
                </a:solidFill>
                <a:latin typeface="Arial"/>
                <a:ea typeface="+mn-ea"/>
                <a:cs typeface="Arial"/>
              </a:defRPr>
            </a:lvl3pPr>
            <a:lvl4pPr marL="900000" indent="-228600">
              <a:buClr>
                <a:srgbClr val="7DBA40"/>
              </a:buClr>
              <a:buFont typeface="Arial" pitchFamily="34" charset="0"/>
              <a:buChar char="−"/>
              <a:defRPr lang="nb-NO" sz="1100" kern="1200" dirty="0" smtClean="0">
                <a:solidFill>
                  <a:srgbClr val="161616"/>
                </a:solidFill>
                <a:latin typeface="Arial"/>
                <a:ea typeface="+mn-ea"/>
                <a:cs typeface="Arial"/>
              </a:defRPr>
            </a:lvl4pPr>
            <a:lvl5pPr marL="1080000">
              <a:buClr>
                <a:srgbClr val="7DBA40"/>
              </a:buClr>
              <a:defRPr lang="nb-NO" sz="1000" kern="1200" dirty="0" smtClean="0">
                <a:solidFill>
                  <a:srgbClr val="16161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11" name="Tittel 1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" r="5938"/>
          <a:stretch/>
        </p:blipFill>
        <p:spPr>
          <a:xfrm>
            <a:off x="8006400" y="6443697"/>
            <a:ext cx="680400" cy="249600"/>
          </a:xfrm>
          <a:prstGeom prst="rect">
            <a:avLst/>
          </a:prstGeom>
        </p:spPr>
      </p:pic>
      <p:cxnSp>
        <p:nvCxnSpPr>
          <p:cNvPr id="3" name="Rett linje 2"/>
          <p:cNvCxnSpPr/>
          <p:nvPr userDrawn="1"/>
        </p:nvCxnSpPr>
        <p:spPr>
          <a:xfrm>
            <a:off x="457200" y="6288900"/>
            <a:ext cx="8229600" cy="0"/>
          </a:xfrm>
          <a:prstGeom prst="line">
            <a:avLst/>
          </a:prstGeom>
          <a:ln>
            <a:solidFill>
              <a:srgbClr val="51A02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534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tt linje 3"/>
          <p:cNvCxnSpPr/>
          <p:nvPr userDrawn="1"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5945" y="6419429"/>
            <a:ext cx="1113959" cy="3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67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0"/>
          </p:nvPr>
        </p:nvSpPr>
        <p:spPr>
          <a:xfrm>
            <a:off x="468313" y="1628775"/>
            <a:ext cx="8207375" cy="4464521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59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4809600" y="2383200"/>
            <a:ext cx="3888000" cy="1144800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4809600" y="3524400"/>
            <a:ext cx="3888000" cy="7524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cxnSp>
        <p:nvCxnSpPr>
          <p:cNvPr id="10" name="Rett linje 9"/>
          <p:cNvCxnSpPr/>
          <p:nvPr/>
        </p:nvCxnSpPr>
        <p:spPr>
          <a:xfrm>
            <a:off x="4788024" y="2276872"/>
            <a:ext cx="3888432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788024" y="4365104"/>
            <a:ext cx="3888432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Bilde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340" y="4596042"/>
            <a:ext cx="434611" cy="56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48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4809600" y="2383200"/>
            <a:ext cx="3888000" cy="1144800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4809600" y="3524400"/>
            <a:ext cx="3888000" cy="7524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cxnSp>
        <p:nvCxnSpPr>
          <p:cNvPr id="10" name="Rett linje 9"/>
          <p:cNvCxnSpPr/>
          <p:nvPr/>
        </p:nvCxnSpPr>
        <p:spPr>
          <a:xfrm>
            <a:off x="4788024" y="2276872"/>
            <a:ext cx="3888432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788024" y="4365104"/>
            <a:ext cx="3888432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Bild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35"/>
          <a:stretch/>
        </p:blipFill>
        <p:spPr>
          <a:xfrm>
            <a:off x="4807549" y="4581128"/>
            <a:ext cx="2087261" cy="56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23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innhold uten 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0"/>
          </p:nvPr>
        </p:nvSpPr>
        <p:spPr>
          <a:xfrm>
            <a:off x="468313" y="1628800"/>
            <a:ext cx="8207375" cy="44640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52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2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0"/>
          </p:nvPr>
        </p:nvSpPr>
        <p:spPr>
          <a:xfrm>
            <a:off x="468313" y="1628775"/>
            <a:ext cx="3960000" cy="446449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innhold 3"/>
          <p:cNvSpPr>
            <a:spLocks noGrp="1"/>
          </p:cNvSpPr>
          <p:nvPr>
            <p:ph sz="quarter" idx="11"/>
          </p:nvPr>
        </p:nvSpPr>
        <p:spPr>
          <a:xfrm>
            <a:off x="4726800" y="1628800"/>
            <a:ext cx="3960000" cy="446449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487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3"/>
          <p:cNvSpPr>
            <a:spLocks noGrp="1"/>
          </p:cNvSpPr>
          <p:nvPr>
            <p:ph sz="quarter" idx="10"/>
          </p:nvPr>
        </p:nvSpPr>
        <p:spPr>
          <a:xfrm>
            <a:off x="468312" y="1052736"/>
            <a:ext cx="3960000" cy="5040535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1"/>
          </p:nvPr>
        </p:nvSpPr>
        <p:spPr>
          <a:xfrm>
            <a:off x="4716015" y="1052761"/>
            <a:ext cx="3960000" cy="5040535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235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nnhold ute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3"/>
          <p:cNvSpPr>
            <a:spLocks noGrp="1"/>
          </p:cNvSpPr>
          <p:nvPr>
            <p:ph sz="quarter" idx="10"/>
          </p:nvPr>
        </p:nvSpPr>
        <p:spPr>
          <a:xfrm>
            <a:off x="468312" y="1052736"/>
            <a:ext cx="3960000" cy="504053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1"/>
          </p:nvPr>
        </p:nvSpPr>
        <p:spPr>
          <a:xfrm>
            <a:off x="4716015" y="1052761"/>
            <a:ext cx="3960000" cy="504053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255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Plassholder for innhold 5"/>
          <p:cNvSpPr>
            <a:spLocks noGrp="1"/>
          </p:cNvSpPr>
          <p:nvPr>
            <p:ph sz="quarter" idx="10"/>
          </p:nvPr>
        </p:nvSpPr>
        <p:spPr>
          <a:xfrm>
            <a:off x="467494" y="188913"/>
            <a:ext cx="8208962" cy="5976937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9604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tx1">
                <a:lumMod val="95000"/>
                <a:lumOff val="5000"/>
              </a:schemeClr>
            </a:gs>
            <a:gs pos="95000">
              <a:schemeClr val="tx1">
                <a:lumMod val="95000"/>
                <a:lumOff val="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5317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 cap="all" baseline="0">
          <a:solidFill>
            <a:schemeClr val="bg1">
              <a:lumMod val="95000"/>
            </a:schemeClr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97D700"/>
        </a:buClr>
        <a:buFont typeface="Arial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97D700"/>
        </a:buClr>
        <a:buFont typeface="Arial" pitchFamily="34" charset="0"/>
        <a:buChar char="–"/>
        <a:defRPr sz="1800" kern="1200">
          <a:solidFill>
            <a:schemeClr val="bg1">
              <a:lumMod val="95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97D700"/>
        </a:buClr>
        <a:buFont typeface="Arial" pitchFamily="34" charset="0"/>
        <a:buChar char="•"/>
        <a:defRPr sz="1600" kern="1200">
          <a:solidFill>
            <a:schemeClr val="bg1">
              <a:lumMod val="95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97D700"/>
        </a:buClr>
        <a:buFont typeface="Arial" pitchFamily="34" charset="0"/>
        <a:buChar char="–"/>
        <a:defRPr sz="1400" kern="1200">
          <a:solidFill>
            <a:schemeClr val="bg1">
              <a:lumMod val="95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97D700"/>
        </a:buClr>
        <a:buFont typeface="Arial" pitchFamily="34" charset="0"/>
        <a:buChar char="»"/>
        <a:defRPr sz="1400" kern="1200">
          <a:solidFill>
            <a:schemeClr val="bg1">
              <a:lumMod val="95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youtube.com/watch?v=uA_emKrE8R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3D-Tiltak%5C3D-Tiltak.mp4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hyperlink" Target="http://test8.gisline.no/WebInnsyn3_BM2012G/oppsett" TargetMode="External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4809600" y="2383200"/>
            <a:ext cx="3888000" cy="728300"/>
          </a:xfrm>
        </p:spPr>
        <p:txBody>
          <a:bodyPr/>
          <a:lstStyle/>
          <a:p>
            <a:r>
              <a:rPr lang="nb-NO" smtClean="0"/>
              <a:t>Geografidagene 2014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4809600" y="3009900"/>
            <a:ext cx="3888000" cy="1266899"/>
          </a:xfrm>
        </p:spPr>
        <p:txBody>
          <a:bodyPr>
            <a:normAutofit fontScale="92500" lnSpcReduction="10000"/>
          </a:bodyPr>
          <a:lstStyle/>
          <a:p>
            <a:r>
              <a:rPr lang="nb-NO" smtClean="0"/>
              <a:t>Kjartan Bjørset </a:t>
            </a:r>
          </a:p>
          <a:p>
            <a:r>
              <a:rPr lang="nb-NO" smtClean="0"/>
              <a:t>(kjartan.bjorset@norkart.no)</a:t>
            </a:r>
          </a:p>
          <a:p>
            <a:endParaRPr lang="nb-NO" smtClean="0"/>
          </a:p>
          <a:p>
            <a:r>
              <a:rPr lang="nb-NO" smtClean="0"/>
              <a:t>Alexander Salveson Nossum (alexander.nossum@norkart.no)</a:t>
            </a:r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4359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Eksempler fra hverdagen</a:t>
            </a:r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0037" y="2006538"/>
            <a:ext cx="5707709" cy="3134265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17638"/>
            <a:ext cx="4772644" cy="2681317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08" y="3573670"/>
            <a:ext cx="4160227" cy="268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3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i="1" smtClean="0"/>
              <a:t>«Hvor skal jeg høste musling?»</a:t>
            </a:r>
            <a:endParaRPr lang="nb-NO" i="1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1166"/>
            <a:ext cx="9165236" cy="5032891"/>
          </a:xfrm>
          <a:prstGeom prst="rect">
            <a:avLst/>
          </a:prstGeom>
        </p:spPr>
      </p:pic>
      <p:pic>
        <p:nvPicPr>
          <p:cNvPr id="12290" name="Picture 2" descr="http://upload.wikimedia.org/wikipedia/commons/4/45/CornishMussel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3824" y="1417638"/>
            <a:ext cx="2062976" cy="1547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55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Befolkningsdata i 3d</a:t>
            </a:r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03" y="1090181"/>
            <a:ext cx="8777845" cy="4931477"/>
          </a:xfrm>
          <a:prstGeom prst="rect">
            <a:avLst/>
          </a:prstGeom>
        </p:spPr>
      </p:pic>
      <p:sp>
        <p:nvSpPr>
          <p:cNvPr id="2" name="Rektangel 1"/>
          <p:cNvSpPr/>
          <p:nvPr/>
        </p:nvSpPr>
        <p:spPr>
          <a:xfrm>
            <a:off x="1562586" y="5966784"/>
            <a:ext cx="7124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mtClean="0">
                <a:solidFill>
                  <a:schemeClr val="bg1"/>
                </a:solidFill>
              </a:rPr>
              <a:t>http://www.youtube.com/watch?v=Npy5oM4uc4o</a:t>
            </a:r>
            <a:endParaRPr lang="nb-N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047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800" i="1" smtClean="0"/>
              <a:t>«Hvordan vil naboens nybygg se ut?»</a:t>
            </a:r>
            <a:endParaRPr lang="nb-NO" i="1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60" y="1341741"/>
            <a:ext cx="6531340" cy="3660378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8510" y="3084710"/>
            <a:ext cx="6547220" cy="2984512"/>
          </a:xfrm>
          <a:prstGeom prst="rect">
            <a:avLst/>
          </a:prstGeom>
        </p:spPr>
      </p:pic>
      <p:sp>
        <p:nvSpPr>
          <p:cNvPr id="8" name="Rektangel 7"/>
          <p:cNvSpPr/>
          <p:nvPr/>
        </p:nvSpPr>
        <p:spPr>
          <a:xfrm>
            <a:off x="579862" y="5988591"/>
            <a:ext cx="5151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mtClean="0">
                <a:solidFill>
                  <a:schemeClr val="bg1"/>
                </a:solidFill>
              </a:rPr>
              <a:t>http://www.youtube.com/watch?v=VpQw1en4r8k</a:t>
            </a:r>
            <a:endParaRPr lang="nb-N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04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algn="ctr"/>
            <a:r>
              <a:rPr lang="nb-NO" smtClean="0"/>
              <a:t>Sanntidsanalyse i nettleseren</a:t>
            </a:r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028" y="1756228"/>
            <a:ext cx="4941429" cy="3179031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485" y="1100572"/>
            <a:ext cx="2143873" cy="47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93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smtClean="0"/>
              <a:t>Ønsker å dele kunnskapen</a:t>
            </a:r>
            <a:endParaRPr lang="nb-NO"/>
          </a:p>
        </p:txBody>
      </p:sp>
      <p:grpSp>
        <p:nvGrpSpPr>
          <p:cNvPr id="4" name="Gruppe 3"/>
          <p:cNvGrpSpPr/>
          <p:nvPr/>
        </p:nvGrpSpPr>
        <p:grpSpPr>
          <a:xfrm>
            <a:off x="9298" y="1136651"/>
            <a:ext cx="9125403" cy="5149285"/>
            <a:chOff x="18597" y="857251"/>
            <a:chExt cx="9125403" cy="5149285"/>
          </a:xfrm>
        </p:grpSpPr>
        <p:pic>
          <p:nvPicPr>
            <p:cNvPr id="5" name="Picture 2" descr="http://upload.wikimedia.org/wikipedia/commons/8/89/Pollination_Bee_Dandelion_Zoom.JPG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18597" y="857251"/>
              <a:ext cx="9125403" cy="5143500"/>
            </a:xfrm>
            <a:prstGeom prst="rect">
              <a:avLst/>
            </a:prstGeom>
            <a:noFill/>
          </p:spPr>
        </p:pic>
        <p:sp>
          <p:nvSpPr>
            <p:cNvPr id="6" name="Plassholder for innhold 2"/>
            <p:cNvSpPr txBox="1">
              <a:spLocks/>
            </p:cNvSpPr>
            <p:nvPr/>
          </p:nvSpPr>
          <p:spPr>
            <a:xfrm>
              <a:off x="432969" y="2365567"/>
              <a:ext cx="8223852" cy="36409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Clr>
                  <a:srgbClr val="97D700"/>
                </a:buClr>
                <a:buFont typeface="Arial" pitchFamily="34" charset="0"/>
                <a:buChar char="•"/>
                <a:defRPr sz="2400" kern="1200">
                  <a:solidFill>
                    <a:srgbClr val="F3F3F3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rgbClr val="97D700"/>
                </a:buClr>
                <a:buFont typeface="Arial" pitchFamily="34" charset="0"/>
                <a:buChar char="–"/>
                <a:defRPr sz="2000" kern="1200">
                  <a:solidFill>
                    <a:srgbClr val="F3F3F3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rgbClr val="97D700"/>
                </a:buClr>
                <a:buFont typeface="Arial" pitchFamily="34" charset="0"/>
                <a:buChar char="•"/>
                <a:defRPr sz="1800" kern="1200">
                  <a:solidFill>
                    <a:srgbClr val="F3F3F3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lr>
                  <a:srgbClr val="97D700"/>
                </a:buClr>
                <a:buFont typeface="Arial" pitchFamily="34" charset="0"/>
                <a:buChar char="–"/>
                <a:defRPr sz="1600" kern="1200">
                  <a:solidFill>
                    <a:srgbClr val="F3F3F3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lr>
                  <a:srgbClr val="97D700"/>
                </a:buClr>
                <a:buFont typeface="Arial" pitchFamily="34" charset="0"/>
                <a:buChar char="»"/>
                <a:defRPr sz="1600" kern="1200">
                  <a:solidFill>
                    <a:srgbClr val="F3F3F3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nb-NO" sz="20000" dirty="0">
                  <a:solidFill>
                    <a:srgbClr val="F2F2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1&lt;373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2459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ssholder for innho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039" y="1711101"/>
            <a:ext cx="2095500" cy="6953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6816" y="4436658"/>
            <a:ext cx="1669397" cy="921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559" y="3763782"/>
            <a:ext cx="2654258" cy="100381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2" descr="http://upload.wikimedia.org/wikipedia/commons/7/71/QGis_Logo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9817" y="2296969"/>
            <a:ext cx="1293742" cy="1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h3.googleusercontent.com/-wi3Qg1XEa2Q/AAAAAAAAAAI/AAAAAAAAAEE/4QbnlKoxwFo/photo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2272" y="1146895"/>
            <a:ext cx="1841500" cy="18415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4630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4809600" y="2383200"/>
            <a:ext cx="3888000" cy="728300"/>
          </a:xfrm>
        </p:spPr>
        <p:txBody>
          <a:bodyPr/>
          <a:lstStyle/>
          <a:p>
            <a:r>
              <a:rPr lang="nb-NO" smtClean="0"/>
              <a:t>Geografidagene 2014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4809600" y="3009900"/>
            <a:ext cx="3888000" cy="1266899"/>
          </a:xfrm>
        </p:spPr>
        <p:txBody>
          <a:bodyPr>
            <a:normAutofit fontScale="92500" lnSpcReduction="10000"/>
          </a:bodyPr>
          <a:lstStyle/>
          <a:p>
            <a:r>
              <a:rPr lang="nb-NO" smtClean="0"/>
              <a:t>Kjartan Bjørset </a:t>
            </a:r>
          </a:p>
          <a:p>
            <a:r>
              <a:rPr lang="nb-NO" smtClean="0"/>
              <a:t>(kjartan.bjorset@norkart.no)</a:t>
            </a:r>
          </a:p>
          <a:p>
            <a:endParaRPr lang="nb-NO" smtClean="0"/>
          </a:p>
          <a:p>
            <a:r>
              <a:rPr lang="nb-NO" smtClean="0"/>
              <a:t>Alexander Salveson Nossum (alexander.nossum@norkart.no)</a:t>
            </a:r>
          </a:p>
          <a:p>
            <a:endParaRPr lang="nb-NO"/>
          </a:p>
        </p:txBody>
      </p:sp>
      <p:sp>
        <p:nvSpPr>
          <p:cNvPr id="4" name="TekstSylinder 3"/>
          <p:cNvSpPr txBox="1"/>
          <p:nvPr/>
        </p:nvSpPr>
        <p:spPr>
          <a:xfrm rot="19512761">
            <a:off x="466556" y="1677589"/>
            <a:ext cx="5016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smtClean="0">
                <a:solidFill>
                  <a:schemeClr val="bg1"/>
                </a:solidFill>
              </a:rPr>
              <a:t>Flink i programmering?</a:t>
            </a:r>
          </a:p>
          <a:p>
            <a:pPr algn="ctr"/>
            <a:r>
              <a:rPr lang="nb-NO" sz="3600" smtClean="0">
                <a:solidFill>
                  <a:schemeClr val="bg1"/>
                </a:solidFill>
              </a:rPr>
              <a:t>We’re hiring! </a:t>
            </a:r>
          </a:p>
        </p:txBody>
      </p:sp>
    </p:spTree>
    <p:extLst>
      <p:ext uri="{BB962C8B-B14F-4D97-AF65-F5344CB8AC3E}">
        <p14:creationId xmlns:p14="http://schemas.microsoft.com/office/powerpoint/2010/main" val="72528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nb-NO" dirty="0"/>
          </a:p>
        </p:txBody>
      </p:sp>
      <p:sp>
        <p:nvSpPr>
          <p:cNvPr id="5" name="Undertit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>
                <a:hlinkClick r:id="rId2"/>
              </a:rPr>
              <a:t>https://</a:t>
            </a:r>
            <a:r>
              <a:rPr lang="nb-NO" dirty="0" smtClean="0">
                <a:hlinkClick r:id="rId2"/>
              </a:rPr>
              <a:t>www.youtube.com/watch?v=uA_emKrE8Rg</a:t>
            </a:r>
            <a:r>
              <a:rPr lang="nb-NO" dirty="0" smtClean="0"/>
              <a:t>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49562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570" y="2762442"/>
            <a:ext cx="2296170" cy="1915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image00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2471" y="2862160"/>
            <a:ext cx="2731915" cy="1921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Hele GIS verdikjeden</a:t>
            </a:r>
            <a:endParaRPr lang="nb-NO" dirty="0"/>
          </a:p>
        </p:txBody>
      </p:sp>
      <p:sp>
        <p:nvSpPr>
          <p:cNvPr id="4" name="TekstSylinder 3"/>
          <p:cNvSpPr txBox="1"/>
          <p:nvPr/>
        </p:nvSpPr>
        <p:spPr>
          <a:xfrm>
            <a:off x="0" y="238802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chemeClr val="bg1"/>
                </a:solidFill>
              </a:rPr>
              <a:t>Datafangst </a:t>
            </a:r>
            <a:r>
              <a:rPr lang="nb-NO" smtClean="0">
                <a:solidFill>
                  <a:schemeClr val="bg1"/>
                </a:solidFill>
              </a:rPr>
              <a:t>– </a:t>
            </a:r>
            <a:r>
              <a:rPr lang="nb-NO">
                <a:solidFill>
                  <a:schemeClr val="bg1"/>
                </a:solidFill>
              </a:rPr>
              <a:t>Forvaltning </a:t>
            </a:r>
            <a:r>
              <a:rPr lang="nb-NO" smtClean="0">
                <a:solidFill>
                  <a:schemeClr val="bg1"/>
                </a:solidFill>
              </a:rPr>
              <a:t>– Analyse – </a:t>
            </a:r>
            <a:r>
              <a:rPr lang="nb-NO">
                <a:solidFill>
                  <a:schemeClr val="bg1"/>
                </a:solidFill>
              </a:rPr>
              <a:t>Saksbehandling </a:t>
            </a:r>
            <a:r>
              <a:rPr lang="nb-NO" smtClean="0">
                <a:solidFill>
                  <a:schemeClr val="bg1"/>
                </a:solidFill>
              </a:rPr>
              <a:t>– Innsyn </a:t>
            </a:r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9337" y="3028289"/>
            <a:ext cx="3332922" cy="1918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3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4728" y="3191816"/>
            <a:ext cx="2503005" cy="1921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9494" y="3361653"/>
            <a:ext cx="3269418" cy="1915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hlinkClick r:id="rId8"/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1177" y="3531490"/>
            <a:ext cx="3192503" cy="1915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sw\AppData\Local\Microsoft\Windows\Temporary Internet Files\Content.Outlook\OLLIFRH6\Screenshot_2012-11-14-11-42-35.pn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4020" y="2927193"/>
            <a:ext cx="1079294" cy="191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1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4294967295"/>
          </p:nvPr>
        </p:nvSpPr>
        <p:spPr>
          <a:xfrm>
            <a:off x="457200" y="2057401"/>
            <a:ext cx="8229600" cy="3394472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52537" y="822226"/>
            <a:ext cx="9997269" cy="5178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Sylinder 3"/>
          <p:cNvSpPr txBox="1"/>
          <p:nvPr/>
        </p:nvSpPr>
        <p:spPr>
          <a:xfrm>
            <a:off x="2172870" y="2408978"/>
            <a:ext cx="4491999" cy="1200329"/>
          </a:xfrm>
          <a:prstGeom prst="rect">
            <a:avLst/>
          </a:prstGeom>
          <a:solidFill>
            <a:srgbClr val="000000">
              <a:alpha val="38824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nb-NO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200 000 unike brukere hver dag</a:t>
            </a:r>
          </a:p>
          <a:p>
            <a:pPr algn="ctr"/>
            <a:r>
              <a:rPr lang="nb-NO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 millioner forespørsler hver dag</a:t>
            </a:r>
          </a:p>
          <a:p>
            <a:pPr algn="ctr"/>
            <a:r>
              <a:rPr lang="nb-NO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1,5 milliarder kartbilder siste år</a:t>
            </a:r>
          </a:p>
        </p:txBody>
      </p:sp>
      <p:sp>
        <p:nvSpPr>
          <p:cNvPr id="5" name="Rektangel 4"/>
          <p:cNvSpPr/>
          <p:nvPr/>
        </p:nvSpPr>
        <p:spPr>
          <a:xfrm>
            <a:off x="7380312" y="5661249"/>
            <a:ext cx="1691581" cy="30519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lassholder for innhold 4"/>
          <p:cNvPicPr>
            <a:picLocks noGrp="1" noChangeAspect="1"/>
          </p:cNvPicPr>
          <p:nvPr>
            <p:ph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328" y="5733257"/>
            <a:ext cx="1440160" cy="184081"/>
          </a:xfrm>
        </p:spPr>
      </p:pic>
    </p:spTree>
    <p:extLst>
      <p:ext uri="{BB962C8B-B14F-4D97-AF65-F5344CB8AC3E}">
        <p14:creationId xmlns:p14="http://schemas.microsoft.com/office/powerpoint/2010/main" val="160802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benbru\AppData\Local\Microsoft\Windows\Temporary Internet Files\Content.Outlook\MEPMMYB9\Kommunekar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07233"/>
            <a:ext cx="9144000" cy="524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Sylinder 11"/>
          <p:cNvSpPr txBox="1"/>
          <p:nvPr/>
        </p:nvSpPr>
        <p:spPr>
          <a:xfrm>
            <a:off x="893749" y="936515"/>
            <a:ext cx="6004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INNBYGGER- OG FELTLØSNINGER !</a:t>
            </a:r>
          </a:p>
        </p:txBody>
      </p:sp>
      <p:sp>
        <p:nvSpPr>
          <p:cNvPr id="13" name="TekstSylinder 12"/>
          <p:cNvSpPr txBox="1"/>
          <p:nvPr/>
        </p:nvSpPr>
        <p:spPr>
          <a:xfrm>
            <a:off x="2872934" y="5163636"/>
            <a:ext cx="2827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FORVALTNING !</a:t>
            </a:r>
          </a:p>
        </p:txBody>
      </p:sp>
      <p:sp>
        <p:nvSpPr>
          <p:cNvPr id="11" name="Avrundet rektangel 10"/>
          <p:cNvSpPr/>
          <p:nvPr/>
        </p:nvSpPr>
        <p:spPr>
          <a:xfrm>
            <a:off x="2123730" y="3429000"/>
            <a:ext cx="1153860" cy="563418"/>
          </a:xfrm>
          <a:prstGeom prst="roundRect">
            <a:avLst/>
          </a:prstGeom>
          <a:solidFill>
            <a:srgbClr val="51A026"/>
          </a:solidFill>
          <a:ln>
            <a:solidFill>
              <a:srgbClr val="97D7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solidFill>
                  <a:srgbClr val="F2F2F2"/>
                </a:solidFill>
              </a:rPr>
              <a:t>KOMTEK Feier</a:t>
            </a: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9831" y="2812927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Avrundet rektangel 16"/>
          <p:cNvSpPr/>
          <p:nvPr/>
        </p:nvSpPr>
        <p:spPr>
          <a:xfrm>
            <a:off x="843147" y="3836709"/>
            <a:ext cx="1104406" cy="511887"/>
          </a:xfrm>
          <a:prstGeom prst="roundRect">
            <a:avLst/>
          </a:prstGeom>
          <a:solidFill>
            <a:srgbClr val="51A026"/>
          </a:solidFill>
          <a:ln>
            <a:solidFill>
              <a:srgbClr val="97D7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solidFill>
                  <a:srgbClr val="F2F2F2"/>
                </a:solidFill>
              </a:rPr>
              <a:t>Min Renovasjon</a:t>
            </a:r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7390" y="3154734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9545" y="2790036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vrundet rektangel 19"/>
          <p:cNvSpPr/>
          <p:nvPr/>
        </p:nvSpPr>
        <p:spPr>
          <a:xfrm>
            <a:off x="5603677" y="3429000"/>
            <a:ext cx="1208892" cy="504000"/>
          </a:xfrm>
          <a:prstGeom prst="roundRect">
            <a:avLst/>
          </a:prstGeom>
          <a:solidFill>
            <a:srgbClr val="51A026"/>
          </a:solidFill>
          <a:ln>
            <a:solidFill>
              <a:srgbClr val="97D7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solidFill>
                  <a:srgbClr val="F2F2F2"/>
                </a:solidFill>
              </a:rPr>
              <a:t>KOMTEK Slamtømmer</a:t>
            </a: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5749" y="3170047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Avrundet rektangel 21"/>
          <p:cNvSpPr/>
          <p:nvPr/>
        </p:nvSpPr>
        <p:spPr>
          <a:xfrm>
            <a:off x="6936600" y="3849600"/>
            <a:ext cx="1115683" cy="504000"/>
          </a:xfrm>
          <a:prstGeom prst="roundRect">
            <a:avLst/>
          </a:prstGeom>
          <a:solidFill>
            <a:srgbClr val="51A026"/>
          </a:solidFill>
          <a:ln>
            <a:solidFill>
              <a:srgbClr val="97D7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solidFill>
                  <a:srgbClr val="F2F2F2"/>
                </a:solidFill>
              </a:rPr>
              <a:t>KOMTEK Besiktiger</a:t>
            </a:r>
          </a:p>
        </p:txBody>
      </p:sp>
      <p:sp>
        <p:nvSpPr>
          <p:cNvPr id="23" name="Avrundet rektangel 22"/>
          <p:cNvSpPr/>
          <p:nvPr/>
        </p:nvSpPr>
        <p:spPr>
          <a:xfrm>
            <a:off x="3689295" y="2952052"/>
            <a:ext cx="1464597" cy="681491"/>
          </a:xfrm>
          <a:prstGeom prst="roundRect">
            <a:avLst/>
          </a:prstGeom>
          <a:solidFill>
            <a:srgbClr val="51A026"/>
          </a:solidFill>
          <a:ln>
            <a:solidFill>
              <a:srgbClr val="97D7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nb-NO" sz="1100" dirty="0">
                <a:solidFill>
                  <a:srgbClr val="F2F2F2"/>
                </a:solidFill>
              </a:rPr>
              <a:t>Kommunekart</a:t>
            </a:r>
          </a:p>
          <a:p>
            <a:pPr algn="ctr">
              <a:lnSpc>
                <a:spcPct val="150000"/>
              </a:lnSpc>
            </a:pPr>
            <a:r>
              <a:rPr lang="nb-NO" sz="1000" dirty="0">
                <a:solidFill>
                  <a:srgbClr val="F2F2F2"/>
                </a:solidFill>
              </a:rPr>
              <a:t>Oppmålingsforretning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271" y="2290302"/>
            <a:ext cx="482643" cy="47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uppe 5"/>
          <p:cNvGrpSpPr/>
          <p:nvPr/>
        </p:nvGrpSpPr>
        <p:grpSpPr>
          <a:xfrm>
            <a:off x="2872818" y="1433676"/>
            <a:ext cx="3189133" cy="3718241"/>
            <a:chOff x="2881795" y="671879"/>
            <a:chExt cx="3189133" cy="3718241"/>
          </a:xfrm>
        </p:grpSpPr>
        <p:sp>
          <p:nvSpPr>
            <p:cNvPr id="2" name="Oppoverbuet pil 1"/>
            <p:cNvSpPr/>
            <p:nvPr/>
          </p:nvSpPr>
          <p:spPr>
            <a:xfrm>
              <a:off x="2905111" y="3419039"/>
              <a:ext cx="3165817" cy="971081"/>
            </a:xfrm>
            <a:prstGeom prst="curvedUp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rgbClr val="0C0C0C"/>
                </a:solidFill>
              </a:endParaRPr>
            </a:p>
          </p:txBody>
        </p:sp>
        <p:sp>
          <p:nvSpPr>
            <p:cNvPr id="5" name="Nedoverbuet pil 4"/>
            <p:cNvSpPr/>
            <p:nvPr/>
          </p:nvSpPr>
          <p:spPr>
            <a:xfrm>
              <a:off x="2881795" y="671879"/>
              <a:ext cx="3189133" cy="1075459"/>
            </a:xfrm>
            <a:prstGeom prst="curvedDown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rgbClr val="0C0C0C"/>
                </a:solidFill>
              </a:endParaRPr>
            </a:p>
          </p:txBody>
        </p:sp>
        <p:sp>
          <p:nvSpPr>
            <p:cNvPr id="4" name="Skråkant 3"/>
            <p:cNvSpPr/>
            <p:nvPr/>
          </p:nvSpPr>
          <p:spPr>
            <a:xfrm>
              <a:off x="3277590" y="1780708"/>
              <a:ext cx="2288223" cy="1608802"/>
            </a:xfrm>
            <a:prstGeom prst="bevel">
              <a:avLst>
                <a:gd name="adj" fmla="val 8809"/>
              </a:avLst>
            </a:prstGeom>
            <a:solidFill>
              <a:srgbClr val="51A026"/>
            </a:solidFill>
          </p:spPr>
          <p:style>
            <a:lnRef idx="0">
              <a:schemeClr val="accent1"/>
            </a:lnRef>
            <a:fillRef idx="1001">
              <a:schemeClr val="dk2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>
                  <a:solidFill>
                    <a:srgbClr val="F2F2F2"/>
                  </a:solidFill>
                </a:rPr>
                <a:t>Produktivitet</a:t>
              </a:r>
            </a:p>
            <a:p>
              <a:pPr algn="ctr"/>
              <a:r>
                <a:rPr lang="nb-NO" dirty="0">
                  <a:solidFill>
                    <a:srgbClr val="F2F2F2"/>
                  </a:solidFill>
                </a:rPr>
                <a:t>Beslutningsstøtte</a:t>
              </a:r>
            </a:p>
            <a:p>
              <a:pPr algn="ctr"/>
              <a:r>
                <a:rPr lang="nb-NO" dirty="0">
                  <a:solidFill>
                    <a:srgbClr val="F2F2F2"/>
                  </a:solidFill>
                </a:rPr>
                <a:t>Modernisering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83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09" y="680082"/>
            <a:ext cx="5840979" cy="5525991"/>
          </a:xfrm>
          <a:prstGeom prst="rect">
            <a:avLst/>
          </a:prstGeom>
        </p:spPr>
      </p:pic>
      <p:sp>
        <p:nvSpPr>
          <p:cNvPr id="7" name="Tittel 3"/>
          <p:cNvSpPr txBox="1">
            <a:spLocks/>
          </p:cNvSpPr>
          <p:nvPr/>
        </p:nvSpPr>
        <p:spPr>
          <a:xfrm>
            <a:off x="457199" y="-203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cap="all" baseline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nb-NO" sz="2800" i="1" smtClean="0"/>
              <a:t>Samfunnsnyttige analyser og data</a:t>
            </a:r>
            <a:endParaRPr lang="nb-NO" i="1"/>
          </a:p>
        </p:txBody>
      </p:sp>
    </p:spTree>
    <p:extLst>
      <p:ext uri="{BB962C8B-B14F-4D97-AF65-F5344CB8AC3E}">
        <p14:creationId xmlns:p14="http://schemas.microsoft.com/office/powerpoint/2010/main" val="2894380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580933"/>
            <a:ext cx="8229600" cy="857250"/>
          </a:xfrm>
        </p:spPr>
        <p:txBody>
          <a:bodyPr/>
          <a:lstStyle/>
          <a:p>
            <a:pPr algn="ctr"/>
            <a:r>
              <a:rPr lang="en-US" dirty="0" smtClean="0"/>
              <a:t>OPEN </a:t>
            </a:r>
            <a:r>
              <a:rPr lang="en-US" dirty="0" err="1" smtClean="0"/>
              <a:t>SOURCe</a:t>
            </a:r>
            <a:endParaRPr lang="nb-NO" dirty="0"/>
          </a:p>
        </p:txBody>
      </p:sp>
      <p:pic>
        <p:nvPicPr>
          <p:cNvPr id="5" name="Plassholder for innhold 4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039" y="1711101"/>
            <a:ext cx="2095500" cy="695325"/>
          </a:xfrm>
          <a:solidFill>
            <a:schemeClr val="bg1"/>
          </a:solidFill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0492" y="1888825"/>
            <a:ext cx="2880320" cy="5670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793" y="4474758"/>
            <a:ext cx="1669397" cy="921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Bild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514" y="2963416"/>
            <a:ext cx="2654258" cy="100381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663" y="3679821"/>
            <a:ext cx="2031154" cy="12557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0" name="Picture 2" descr="http://upload.wikimedia.org/wikipedia/commons/7/71/QGis_Logo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9817" y="2296969"/>
            <a:ext cx="1293742" cy="1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101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-wi3Qg1XEa2Q/AAAAAAAAAAI/AAAAAAAAAEE/4QbnlKoxwFo/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658812"/>
            <a:ext cx="4876800" cy="48768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63022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FME-gutta</a:t>
            </a:r>
            <a:endParaRPr lang="nb-NO"/>
          </a:p>
        </p:txBody>
      </p:sp>
      <p:pic>
        <p:nvPicPr>
          <p:cNvPr id="1026" name="Picture 2" descr="https://pbs.twimg.com/media/BAqbeJGCAAAhP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925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orkart sva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Norkart svart</Template>
  <TotalTime>55</TotalTime>
  <Words>427</Words>
  <Application>Microsoft Macintosh PowerPoint</Application>
  <PresentationFormat>On-screen Show (4:3)</PresentationFormat>
  <Paragraphs>101</Paragraphs>
  <Slides>17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Norkart svart</vt:lpstr>
      <vt:lpstr>Geografidagene 2014</vt:lpstr>
      <vt:lpstr>Video</vt:lpstr>
      <vt:lpstr>Hele GIS verdikjeden</vt:lpstr>
      <vt:lpstr>PowerPoint Presentation</vt:lpstr>
      <vt:lpstr>PowerPoint Presentation</vt:lpstr>
      <vt:lpstr>PowerPoint Presentation</vt:lpstr>
      <vt:lpstr>OPEN SOURCe</vt:lpstr>
      <vt:lpstr>PowerPoint Presentation</vt:lpstr>
      <vt:lpstr>FME-gutta</vt:lpstr>
      <vt:lpstr>Eksempler fra hverdagen</vt:lpstr>
      <vt:lpstr>«Hvor skal jeg høste musling?»</vt:lpstr>
      <vt:lpstr>Befolkningsdata i 3d</vt:lpstr>
      <vt:lpstr>«Hvordan vil naboens nybygg se ut?»</vt:lpstr>
      <vt:lpstr>Sanntidsanalyse i nettleseren</vt:lpstr>
      <vt:lpstr>Ønsker å dele kunnskapen</vt:lpstr>
      <vt:lpstr>PowerPoint Presentation</vt:lpstr>
      <vt:lpstr>Geografidagene 2014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Geografidagene 2014</dc:title>
  <dc:creator>Alexander Salveson Nossum</dc:creator>
  <cp:lastModifiedBy>Alexander Salveson Nossum</cp:lastModifiedBy>
  <cp:revision>12</cp:revision>
  <dcterms:created xsi:type="dcterms:W3CDTF">2014-09-22T13:28:36Z</dcterms:created>
  <dcterms:modified xsi:type="dcterms:W3CDTF">2014-09-24T12:26:40Z</dcterms:modified>
</cp:coreProperties>
</file>